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5312F-B562-4191-B758-1F180500698B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CCE25-B190-4B1C-B95D-A34CF97BF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5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Calibri" pitchFamily="34" charset="0"/>
                <a:ea typeface="宋体" pitchFamily="2" charset="-122"/>
              </a:rPr>
              <a:t>FACILITATOR NOTE: </a:t>
            </a:r>
          </a:p>
          <a:p>
            <a:pPr lvl="1"/>
            <a:r>
              <a:rPr lang="en-US" altLang="en-US" smtClean="0">
                <a:latin typeface="Calibri" pitchFamily="34" charset="0"/>
                <a:ea typeface="宋体" pitchFamily="2" charset="-122"/>
              </a:rPr>
              <a:t>Play video, A Message from Senior Leaders</a:t>
            </a:r>
          </a:p>
          <a:p>
            <a:pPr lvl="2"/>
            <a:r>
              <a:rPr lang="en-US" altLang="en-US" smtClean="0">
                <a:latin typeface="Calibri" pitchFamily="34" charset="0"/>
                <a:ea typeface="宋体" pitchFamily="2" charset="-122"/>
              </a:rPr>
              <a:t>The video is available through Marriott Global Source</a:t>
            </a:r>
          </a:p>
          <a:p>
            <a:pPr lvl="2"/>
            <a:r>
              <a:rPr lang="en-US" altLang="en-US" smtClean="0">
                <a:latin typeface="Calibri" pitchFamily="34" charset="0"/>
                <a:ea typeface="宋体" pitchFamily="2" charset="-122"/>
              </a:rPr>
              <a:t>Additional instructions are available within the Facilitator Guide</a:t>
            </a:r>
          </a:p>
          <a:p>
            <a:pPr lvl="1"/>
            <a:r>
              <a:rPr lang="en-US" altLang="en-US" smtClean="0">
                <a:latin typeface="Calibri" pitchFamily="34" charset="0"/>
                <a:ea typeface="宋体" pitchFamily="2" charset="-122"/>
              </a:rPr>
              <a:t>Distribute copies of the Leader Video Transcript Handout in the required language</a:t>
            </a:r>
          </a:p>
          <a:p>
            <a:endParaRPr lang="en-US" altLang="en-US" smtClean="0">
              <a:latin typeface="Calibri" pitchFamily="34" charset="0"/>
              <a:ea typeface="宋体" pitchFamily="2" charset="-122"/>
            </a:endParaRPr>
          </a:p>
          <a:p>
            <a:r>
              <a:rPr lang="en-US" altLang="en-US" smtClean="0">
                <a:latin typeface="Calibri" pitchFamily="34" charset="0"/>
                <a:ea typeface="宋体" pitchFamily="2" charset="-122"/>
              </a:rPr>
              <a:t>KEY POINTS:</a:t>
            </a:r>
          </a:p>
          <a:p>
            <a:pPr lvl="1"/>
            <a:r>
              <a:rPr lang="en-US" altLang="en-US" smtClean="0">
                <a:latin typeface="Calibri" pitchFamily="34" charset="0"/>
                <a:ea typeface="宋体" pitchFamily="2" charset="-122"/>
              </a:rPr>
              <a:t>As we learned in the last LOCV, our Company’s VISION is to be the number one hospitality company in the world</a:t>
            </a:r>
          </a:p>
          <a:p>
            <a:pPr lvl="1"/>
            <a:r>
              <a:rPr lang="en-US" altLang="en-US" smtClean="0">
                <a:latin typeface="Calibri" pitchFamily="34" charset="0"/>
                <a:ea typeface="宋体" pitchFamily="2" charset="-122"/>
              </a:rPr>
              <a:t>Mr. Sorenson has been working with our leadership team to ensure we have a well defined strategy in place to help us achieve this goal</a:t>
            </a:r>
          </a:p>
          <a:p>
            <a:pPr lvl="1"/>
            <a:r>
              <a:rPr lang="en-US" altLang="en-US" smtClean="0">
                <a:latin typeface="Calibri" pitchFamily="34" charset="0"/>
                <a:ea typeface="宋体" pitchFamily="2" charset="-122"/>
              </a:rPr>
              <a:t>To achieve our VISION, Arne and our leaders have developed a clearly defined PURPOSE, outlined our Company VALUES, and created an actionable STRATEGY</a:t>
            </a:r>
          </a:p>
          <a:p>
            <a:pPr lvl="1"/>
            <a:endParaRPr lang="en-US" altLang="en-US" smtClean="0">
              <a:latin typeface="Calibri" pitchFamily="34" charset="0"/>
              <a:ea typeface="宋体" pitchFamily="2" charset="-122"/>
            </a:endParaRPr>
          </a:p>
          <a:p>
            <a:r>
              <a:rPr lang="en-US" altLang="en-US" smtClean="0">
                <a:latin typeface="Calibri" pitchFamily="34" charset="0"/>
                <a:ea typeface="宋体" pitchFamily="2" charset="-122"/>
              </a:rPr>
              <a:t>TRANSITION:</a:t>
            </a:r>
          </a:p>
          <a:p>
            <a:r>
              <a:rPr lang="en-US" altLang="en-US" smtClean="0">
                <a:latin typeface="Calibri" pitchFamily="34" charset="0"/>
                <a:ea typeface="宋体" pitchFamily="2" charset="-122"/>
              </a:rPr>
              <a:t>Let’s look at discuss each of these now…</a:t>
            </a:r>
          </a:p>
        </p:txBody>
      </p:sp>
      <p:sp>
        <p:nvSpPr>
          <p:cNvPr id="18534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27500" indent="-27884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20069" indent="-2227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68719" indent="-2227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17369" indent="-2227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466020" indent="-222768" defTabSz="448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14670" indent="-222768" defTabSz="448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363320" indent="-222768" defTabSz="448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11971" indent="-222768" defTabSz="448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Asia Pacific</a:t>
            </a:r>
          </a:p>
        </p:txBody>
      </p:sp>
      <p:sp>
        <p:nvSpPr>
          <p:cNvPr id="18534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27500" indent="-27884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20069" indent="-2227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68719" indent="-2227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17369" indent="-2227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466020" indent="-222768" defTabSz="448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14670" indent="-222768" defTabSz="448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363320" indent="-222768" defTabSz="448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11971" indent="-222768" defTabSz="448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t>2014 Living Our Core Values</a:t>
            </a:r>
          </a:p>
        </p:txBody>
      </p:sp>
      <p:sp>
        <p:nvSpPr>
          <p:cNvPr id="1853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27500" indent="-27884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20069" indent="-2227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68719" indent="-2227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17369" indent="-2227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466020" indent="-222768" defTabSz="448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14670" indent="-222768" defTabSz="448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363320" indent="-222768" defTabSz="448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11971" indent="-222768" defTabSz="448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AED1349-447B-4557-B19B-C71716F80496}" type="slidenum">
              <a:rPr lang="en-US" altLang="en-US">
                <a:solidFill>
                  <a:srgbClr val="000000"/>
                </a:solidFill>
                <a:latin typeface="Arial" pitchFamily="34" charset="0"/>
                <a:ea typeface="宋体" pitchFamily="2" charset="-122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85351" name="Rectangle 6"/>
          <p:cNvSpPr>
            <a:spLocks noChangeArrowheads="1"/>
          </p:cNvSpPr>
          <p:nvPr/>
        </p:nvSpPr>
        <p:spPr bwMode="auto">
          <a:xfrm>
            <a:off x="3675926" y="429406"/>
            <a:ext cx="2495653" cy="118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739" tIns="46870" rIns="93739" bIns="46870">
            <a:spAutoFit/>
          </a:bodyPr>
          <a:lstStyle>
            <a:lvl1pPr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>
                <a:solidFill>
                  <a:srgbClr val="000000"/>
                </a:solidFill>
                <a:latin typeface="Corbel" pitchFamily="34" charset="0"/>
                <a:ea typeface="宋体" pitchFamily="2" charset="-122"/>
                <a:cs typeface="Arial" pitchFamily="34" charset="0"/>
              </a:rPr>
              <a:t>Speaker:</a:t>
            </a:r>
            <a:r>
              <a:rPr lang="en-US" altLang="en-US" sz="1000">
                <a:solidFill>
                  <a:srgbClr val="000000"/>
                </a:solidFill>
                <a:latin typeface="Corbel" pitchFamily="34" charset="0"/>
                <a:ea typeface="宋体" pitchFamily="2" charset="-122"/>
                <a:cs typeface="Arial" pitchFamily="34" charset="0"/>
              </a:rPr>
              <a:t> General Manager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000">
              <a:solidFill>
                <a:srgbClr val="000000"/>
              </a:solidFill>
              <a:latin typeface="Corbel" pitchFamily="34" charset="0"/>
              <a:ea typeface="宋体" pitchFamily="2" charset="-122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>
                <a:solidFill>
                  <a:srgbClr val="000000"/>
                </a:solidFill>
                <a:latin typeface="Corbel" pitchFamily="34" charset="0"/>
                <a:ea typeface="宋体" pitchFamily="2" charset="-122"/>
                <a:cs typeface="Arial" pitchFamily="34" charset="0"/>
              </a:rPr>
              <a:t>Timing: </a:t>
            </a:r>
            <a:r>
              <a:rPr lang="en-US" altLang="en-US" sz="1000">
                <a:solidFill>
                  <a:srgbClr val="000000"/>
                </a:solidFill>
                <a:latin typeface="Corbel" pitchFamily="34" charset="0"/>
                <a:ea typeface="宋体" pitchFamily="2" charset="-122"/>
                <a:cs typeface="Arial" pitchFamily="34" charset="0"/>
              </a:rPr>
              <a:t>4 minutes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000">
              <a:solidFill>
                <a:srgbClr val="000000"/>
              </a:solidFill>
              <a:latin typeface="Corbel" pitchFamily="34" charset="0"/>
              <a:ea typeface="宋体" pitchFamily="2" charset="-122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>
                <a:solidFill>
                  <a:srgbClr val="000000"/>
                </a:solidFill>
                <a:latin typeface="Corbel" pitchFamily="34" charset="0"/>
                <a:ea typeface="宋体" pitchFamily="2" charset="-122"/>
                <a:cs typeface="Arial" pitchFamily="34" charset="0"/>
              </a:rPr>
              <a:t>Resources/Preparation: </a:t>
            </a:r>
            <a:r>
              <a:rPr lang="en-US" altLang="en-US" sz="1000">
                <a:solidFill>
                  <a:srgbClr val="000000"/>
                </a:solidFill>
                <a:latin typeface="Corbel" pitchFamily="34" charset="0"/>
                <a:ea typeface="宋体" pitchFamily="2" charset="-122"/>
                <a:cs typeface="Arial" pitchFamily="34" charset="0"/>
              </a:rPr>
              <a:t>You will need to download the video in advance of the session and play as a separate file. </a:t>
            </a:r>
          </a:p>
        </p:txBody>
      </p:sp>
    </p:spTree>
    <p:extLst>
      <p:ext uri="{BB962C8B-B14F-4D97-AF65-F5344CB8AC3E}">
        <p14:creationId xmlns:p14="http://schemas.microsoft.com/office/powerpoint/2010/main" val="3208241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448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50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414338"/>
            <a:ext cx="2058988" cy="5246687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4338"/>
            <a:ext cx="6029325" cy="524668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9978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876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0" y="647700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  <a:latin typeface="Calibri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LOCV </a:t>
            </a:r>
            <a:fld id="{A6AAC612-5741-48B5-94E6-F80C60BC7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1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81000" y="609600"/>
            <a:ext cx="8382000" cy="0"/>
          </a:xfrm>
          <a:prstGeom prst="line">
            <a:avLst/>
          </a:prstGeom>
          <a:ln w="44450">
            <a:solidFill>
              <a:srgbClr val="BA11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6042025"/>
            <a:ext cx="127000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1341438" y="6475413"/>
            <a:ext cx="74215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52600" y="218742"/>
            <a:ext cx="7677150" cy="304800"/>
          </a:xfrm>
        </p:spPr>
        <p:txBody>
          <a:bodyPr>
            <a:noAutofit/>
          </a:bodyPr>
          <a:lstStyle>
            <a:lvl1pPr algn="l">
              <a:defRPr sz="2800" b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04800" y="762000"/>
            <a:ext cx="8458200" cy="5279575"/>
          </a:xfrm>
        </p:spPr>
        <p:txBody>
          <a:bodyPr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B6E157D6-37C2-4AD6-A055-260D380AAFFF}" type="datetimeFigureOut">
              <a:rPr lang="en-US"/>
              <a:pPr>
                <a:defRPr/>
              </a:pPr>
              <a:t>5/5/2017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6D833521-173D-4045-AD48-7E91BBD47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0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638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8046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11325"/>
            <a:ext cx="4038600" cy="394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11325"/>
            <a:ext cx="4038600" cy="394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38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529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74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81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393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211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ChangeArrowheads="1"/>
          </p:cNvSpPr>
          <p:nvPr/>
        </p:nvSpPr>
        <p:spPr bwMode="auto">
          <a:xfrm>
            <a:off x="233363" y="214313"/>
            <a:ext cx="8677275" cy="5786437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zh-CN" altLang="zh-CN" smtClean="0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pic>
        <p:nvPicPr>
          <p:cNvPr id="9219" name="Picture 5" descr="Find_Your_World_PMS_424_logo.eps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450" y="6286500"/>
            <a:ext cx="3049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0" descr="MarriottLogo.em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6211888"/>
            <a:ext cx="19081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233363" y="214313"/>
            <a:ext cx="8677275" cy="5786437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zh-CN" altLang="zh-CN" smtClean="0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 flipV="1">
            <a:off x="233363" y="5837238"/>
            <a:ext cx="8677275" cy="234950"/>
          </a:xfrm>
          <a:prstGeom prst="rect">
            <a:avLst/>
          </a:prstGeom>
          <a:gradFill rotWithShape="1">
            <a:gsLst>
              <a:gs pos="0">
                <a:srgbClr val="B3B3B3"/>
              </a:gs>
              <a:gs pos="100000">
                <a:srgbClr val="EDEDED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zh-CN" altLang="zh-CN" smtClean="0">
              <a:solidFill>
                <a:srgbClr val="FFFF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9223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Arial" pitchFamily="34" charset="0"/>
              </a:rPr>
              <a:t>Click to edit Master title style</a:t>
            </a:r>
          </a:p>
        </p:txBody>
      </p:sp>
      <p:sp>
        <p:nvSpPr>
          <p:cNvPr id="9224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11325"/>
            <a:ext cx="8229600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zh-CN" altLang="zh-CN" smtClean="0">
                <a:sym typeface="Arial" pitchFamily="34" charset="0"/>
              </a:rPr>
              <a:t>Second level</a:t>
            </a:r>
          </a:p>
          <a:p>
            <a:pPr lvl="2"/>
            <a:r>
              <a:rPr lang="zh-CN" altLang="zh-CN" smtClean="0">
                <a:sym typeface="Arial" pitchFamily="34" charset="0"/>
              </a:rPr>
              <a:t>Third level</a:t>
            </a:r>
          </a:p>
          <a:p>
            <a:pPr lvl="3"/>
            <a:r>
              <a:rPr lang="zh-CN" altLang="zh-CN" smtClean="0">
                <a:sym typeface="Arial" pitchFamily="34" charset="0"/>
              </a:rPr>
              <a:t>Fourth level</a:t>
            </a:r>
          </a:p>
          <a:p>
            <a:pPr lvl="4"/>
            <a:r>
              <a:rPr lang="zh-CN" altLang="zh-CN" smtClean="0">
                <a:sym typeface="Arial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710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xStyles>
    <p:titleStyle>
      <a:lvl1pPr marL="457200" indent="-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961A2E"/>
          </a:solidFill>
          <a:latin typeface="+mj-lt"/>
          <a:ea typeface="ＭＳ Ｐゴシック" pitchFamily="34" charset="-128"/>
          <a:cs typeface="+mj-cs"/>
          <a:sym typeface="Arial" pitchFamily="34" charset="0"/>
        </a:defRPr>
      </a:lvl1pPr>
      <a:lvl2pPr marL="457200" indent="-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961A2E"/>
          </a:solidFill>
          <a:latin typeface="Calibri" pitchFamily="34" charset="0"/>
          <a:ea typeface="ＭＳ Ｐゴシック" pitchFamily="34" charset="-128"/>
          <a:sym typeface="Arial" pitchFamily="34" charset="0"/>
        </a:defRPr>
      </a:lvl2pPr>
      <a:lvl3pPr marL="457200" indent="-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961A2E"/>
          </a:solidFill>
          <a:latin typeface="Calibri" pitchFamily="34" charset="0"/>
          <a:ea typeface="ＭＳ Ｐゴシック" pitchFamily="34" charset="-128"/>
          <a:sym typeface="Arial" pitchFamily="34" charset="0"/>
        </a:defRPr>
      </a:lvl3pPr>
      <a:lvl4pPr marL="457200" indent="-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961A2E"/>
          </a:solidFill>
          <a:latin typeface="Calibri" pitchFamily="34" charset="0"/>
          <a:ea typeface="ＭＳ Ｐゴシック" pitchFamily="34" charset="-128"/>
          <a:sym typeface="Arial" pitchFamily="34" charset="0"/>
        </a:defRPr>
      </a:lvl4pPr>
      <a:lvl5pPr marL="457200" indent="-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961A2E"/>
          </a:solidFill>
          <a:latin typeface="Calibri" pitchFamily="34" charset="0"/>
          <a:ea typeface="ＭＳ Ｐゴシック" pitchFamily="34" charset="-128"/>
          <a:sym typeface="Arial" pitchFamily="34" charset="0"/>
        </a:defRPr>
      </a:lvl5pPr>
      <a:lvl6pPr marL="914400" indent="-457200" algn="l" rtl="0" fontAlgn="base">
        <a:spcBef>
          <a:spcPct val="0"/>
        </a:spcBef>
        <a:spcAft>
          <a:spcPct val="0"/>
        </a:spcAft>
        <a:defRPr sz="3000" b="1">
          <a:solidFill>
            <a:srgbClr val="961A2E"/>
          </a:solidFill>
          <a:latin typeface="Calibri" pitchFamily="34" charset="0"/>
          <a:ea typeface="MS PGothic" pitchFamily="34" charset="-128"/>
          <a:sym typeface="Arial" pitchFamily="34" charset="0"/>
        </a:defRPr>
      </a:lvl6pPr>
      <a:lvl7pPr marL="1371600" indent="-457200" algn="l" rtl="0" fontAlgn="base">
        <a:spcBef>
          <a:spcPct val="0"/>
        </a:spcBef>
        <a:spcAft>
          <a:spcPct val="0"/>
        </a:spcAft>
        <a:defRPr sz="3000" b="1">
          <a:solidFill>
            <a:srgbClr val="961A2E"/>
          </a:solidFill>
          <a:latin typeface="Calibri" pitchFamily="34" charset="0"/>
          <a:ea typeface="MS PGothic" pitchFamily="34" charset="-128"/>
          <a:sym typeface="Arial" pitchFamily="34" charset="0"/>
        </a:defRPr>
      </a:lvl7pPr>
      <a:lvl8pPr marL="1828800" indent="-457200" algn="l" rtl="0" fontAlgn="base">
        <a:spcBef>
          <a:spcPct val="0"/>
        </a:spcBef>
        <a:spcAft>
          <a:spcPct val="0"/>
        </a:spcAft>
        <a:defRPr sz="3000" b="1">
          <a:solidFill>
            <a:srgbClr val="961A2E"/>
          </a:solidFill>
          <a:latin typeface="Calibri" pitchFamily="34" charset="0"/>
          <a:ea typeface="MS PGothic" pitchFamily="34" charset="-128"/>
          <a:sym typeface="Arial" pitchFamily="34" charset="0"/>
        </a:defRPr>
      </a:lvl8pPr>
      <a:lvl9pPr marL="2286000" indent="-457200" algn="l" rtl="0" fontAlgn="base">
        <a:spcBef>
          <a:spcPct val="0"/>
        </a:spcBef>
        <a:spcAft>
          <a:spcPct val="0"/>
        </a:spcAft>
        <a:defRPr sz="3000" b="1">
          <a:solidFill>
            <a:srgbClr val="961A2E"/>
          </a:solidFill>
          <a:latin typeface="Calibri" pitchFamily="34" charset="0"/>
          <a:ea typeface="MS PGothic" pitchFamily="34" charset="-128"/>
          <a:sym typeface="Arial" pitchFamily="34" charset="0"/>
        </a:defRPr>
      </a:lvl9pPr>
    </p:titleStyle>
    <p:bodyStyle>
      <a:lvl1pPr marL="269875" indent="-269875" algn="l" defTabSz="457200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3200">
          <a:solidFill>
            <a:srgbClr val="595959"/>
          </a:solidFill>
          <a:latin typeface="+mn-lt"/>
          <a:ea typeface="ＭＳ Ｐゴシック" pitchFamily="34" charset="-128"/>
          <a:cs typeface="+mn-cs"/>
          <a:sym typeface="Arial" pitchFamily="34" charset="0"/>
        </a:defRPr>
      </a:lvl1pPr>
      <a:lvl2pPr marL="541338" indent="-271463" algn="l" defTabSz="457200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–"/>
        <a:defRPr sz="2800">
          <a:solidFill>
            <a:srgbClr val="595959"/>
          </a:solidFill>
          <a:latin typeface="+mn-lt"/>
          <a:ea typeface="ＭＳ Ｐゴシック" pitchFamily="34" charset="-128"/>
          <a:sym typeface="Arial" pitchFamily="34" charset="0"/>
        </a:defRPr>
      </a:lvl2pPr>
      <a:lvl3pPr marL="803275" indent="-261938" algn="l" defTabSz="457200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sym typeface="Arial" pitchFamily="34" charset="0"/>
        </a:defRPr>
      </a:lvl3pPr>
      <a:lvl4pPr marL="1168400" indent="-269875" algn="l" defTabSz="457200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  <a:sym typeface="Arial" pitchFamily="34" charset="0"/>
        </a:defRPr>
      </a:lvl4pPr>
      <a:lvl5pPr marL="1431925" indent="-263525" algn="l" defTabSz="457200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  <a:sym typeface="Arial" pitchFamily="34" charset="0"/>
        </a:defRPr>
      </a:lvl5pPr>
      <a:lvl6pPr marL="1889125" indent="-263525" algn="l" defTabSz="457200" rtl="0" fontAlgn="base">
        <a:spcBef>
          <a:spcPct val="20000"/>
        </a:spcBef>
        <a:spcAft>
          <a:spcPct val="0"/>
        </a:spcAft>
        <a:buFont typeface="Calibri" pitchFamily="34" charset="0"/>
        <a:buChar char="»"/>
        <a:defRPr sz="2000">
          <a:solidFill>
            <a:srgbClr val="595959"/>
          </a:solidFill>
          <a:latin typeface="+mn-lt"/>
          <a:ea typeface="+mn-ea"/>
          <a:sym typeface="Arial" pitchFamily="34" charset="0"/>
        </a:defRPr>
      </a:lvl6pPr>
      <a:lvl7pPr marL="2346325" indent="-263525" algn="l" defTabSz="457200" rtl="0" fontAlgn="base">
        <a:spcBef>
          <a:spcPct val="20000"/>
        </a:spcBef>
        <a:spcAft>
          <a:spcPct val="0"/>
        </a:spcAft>
        <a:buFont typeface="Calibri" pitchFamily="34" charset="0"/>
        <a:buChar char="»"/>
        <a:defRPr sz="2000">
          <a:solidFill>
            <a:srgbClr val="595959"/>
          </a:solidFill>
          <a:latin typeface="+mn-lt"/>
          <a:ea typeface="+mn-ea"/>
          <a:sym typeface="Arial" pitchFamily="34" charset="0"/>
        </a:defRPr>
      </a:lvl7pPr>
      <a:lvl8pPr marL="2803525" indent="-263525" algn="l" defTabSz="457200" rtl="0" fontAlgn="base">
        <a:spcBef>
          <a:spcPct val="20000"/>
        </a:spcBef>
        <a:spcAft>
          <a:spcPct val="0"/>
        </a:spcAft>
        <a:buFont typeface="Calibri" pitchFamily="34" charset="0"/>
        <a:buChar char="»"/>
        <a:defRPr sz="2000">
          <a:solidFill>
            <a:srgbClr val="595959"/>
          </a:solidFill>
          <a:latin typeface="+mn-lt"/>
          <a:ea typeface="+mn-ea"/>
          <a:sym typeface="Arial" pitchFamily="34" charset="0"/>
        </a:defRPr>
      </a:lvl8pPr>
      <a:lvl9pPr marL="3260725" indent="-263525" algn="l" defTabSz="457200" rtl="0" fontAlgn="base">
        <a:spcBef>
          <a:spcPct val="20000"/>
        </a:spcBef>
        <a:spcAft>
          <a:spcPct val="0"/>
        </a:spcAft>
        <a:buFont typeface="Calibri" pitchFamily="34" charset="0"/>
        <a:buChar char="»"/>
        <a:defRPr sz="2000">
          <a:solidFill>
            <a:srgbClr val="595959"/>
          </a:solidFill>
          <a:latin typeface="+mn-lt"/>
          <a:ea typeface="+mn-ea"/>
          <a:sym typeface="Arial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6"/>
          <p:cNvSpPr txBox="1">
            <a:spLocks noChangeArrowheads="1"/>
          </p:cNvSpPr>
          <p:nvPr/>
        </p:nvSpPr>
        <p:spPr bwMode="auto">
          <a:xfrm>
            <a:off x="228600" y="115888"/>
            <a:ext cx="7872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Calibri" pitchFamily="34" charset="0"/>
              <a:buChar char="•"/>
              <a:defRPr sz="32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alibri" pitchFamily="34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Calibri" pitchFamily="34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Calibri" pitchFamily="34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9pPr>
          </a:lstStyle>
          <a:p>
            <a:pPr defTabSz="457200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zh-CN" altLang="en-US" sz="24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上海龙之梦万丽酒店</a:t>
            </a:r>
            <a:r>
              <a:rPr lang="zh-CN" altLang="en-US" sz="24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招聘岗</a:t>
            </a:r>
            <a:r>
              <a:rPr lang="zh-CN" altLang="en-US" sz="24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位 </a:t>
            </a:r>
            <a:endParaRPr lang="zh-CN" altLang="en-US" sz="24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247650" y="549275"/>
            <a:ext cx="8199438" cy="46038"/>
          </a:xfrm>
          <a:prstGeom prst="homePlate">
            <a:avLst>
              <a:gd name="adj" fmla="val 591286"/>
            </a:avLst>
          </a:prstGeom>
          <a:solidFill>
            <a:srgbClr val="AE145A"/>
          </a:solidFill>
          <a:ln>
            <a:solidFill>
              <a:srgbClr val="AE145A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zh-CN" sz="2400">
              <a:solidFill>
                <a:srgbClr val="FF0000"/>
              </a:solidFill>
            </a:endParaRPr>
          </a:p>
        </p:txBody>
      </p:sp>
      <p:sp>
        <p:nvSpPr>
          <p:cNvPr id="136196" name="Rectangle 1"/>
          <p:cNvSpPr>
            <a:spLocks noChangeArrowheads="1"/>
          </p:cNvSpPr>
          <p:nvPr/>
        </p:nvSpPr>
        <p:spPr bwMode="auto">
          <a:xfrm>
            <a:off x="228600" y="1893101"/>
            <a:ext cx="6248400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Calibri" pitchFamily="34" charset="0"/>
              <a:buChar char="•"/>
              <a:defRPr sz="32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alibri" pitchFamily="34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Calibri" pitchFamily="34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Calibri" pitchFamily="34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000" b="1" u="sng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itchFamily="34" charset="0"/>
              </a:rPr>
              <a:t>部门：</a:t>
            </a:r>
            <a:r>
              <a:rPr lang="zh-CN" altLang="en-US" sz="20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itchFamily="34" charset="0"/>
              </a:rPr>
              <a:t> </a:t>
            </a:r>
            <a:r>
              <a:rPr lang="en-US" altLang="zh-CN" sz="20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Rooms </a:t>
            </a:r>
            <a:r>
              <a:rPr lang="zh-CN" altLang="en-US" sz="2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客务</a:t>
            </a:r>
            <a:r>
              <a:rPr lang="zh-CN" altLang="en-US" sz="20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部</a:t>
            </a:r>
            <a:endParaRPr lang="en-US" altLang="zh-CN" sz="2000" b="1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  <a:defRPr/>
            </a:pPr>
            <a:r>
              <a:rPr lang="zh-CN" altLang="en-US" sz="20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itchFamily="34" charset="0"/>
              </a:rPr>
              <a:t>职位</a:t>
            </a:r>
            <a:r>
              <a:rPr lang="zh-CN" altLang="en-US" sz="20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itchFamily="34" charset="0"/>
              </a:rPr>
              <a:t>：</a:t>
            </a:r>
            <a:r>
              <a:rPr lang="en-US" altLang="zh-CN" sz="2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Executive Floor Agent</a:t>
            </a:r>
            <a:r>
              <a:rPr lang="zh-CN" altLang="en-US" sz="16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行政楼层接待 </a:t>
            </a:r>
            <a:r>
              <a:rPr lang="zh-CN" altLang="en-US" sz="16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人）   </a:t>
            </a:r>
            <a:endParaRPr lang="en-US" altLang="zh-CN" sz="16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  <a:defRPr/>
            </a:pPr>
            <a:r>
              <a:rPr lang="en-US" altLang="zh-CN" sz="16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Delight to Serve Agent</a:t>
            </a:r>
            <a:r>
              <a:rPr lang="en-US" altLang="zh-CN" sz="16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 </a:t>
            </a:r>
            <a:r>
              <a:rPr lang="en-US" altLang="zh-CN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乐意服务中心文员（</a:t>
            </a:r>
            <a:r>
              <a:rPr lang="en-US" altLang="zh-CN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人）</a:t>
            </a:r>
            <a:endParaRPr lang="en-US" altLang="zh-CN" sz="16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  <a:defRPr/>
            </a:pPr>
            <a:r>
              <a:rPr lang="en-US" altLang="zh-CN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Bellboy</a:t>
            </a:r>
            <a:r>
              <a:rPr lang="en-US" altLang="zh-CN" sz="16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 </a:t>
            </a:r>
            <a:r>
              <a:rPr lang="zh-CN" altLang="en-US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行李员（</a:t>
            </a:r>
            <a:r>
              <a:rPr lang="en-US" altLang="zh-CN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人）</a:t>
            </a:r>
            <a:endParaRPr lang="en-US" altLang="zh-CN" sz="16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  <a:defRPr/>
            </a:pPr>
            <a:r>
              <a:rPr lang="en-US" altLang="zh-CN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Health Club Agent </a:t>
            </a:r>
            <a:r>
              <a:rPr lang="zh-CN" altLang="en-US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健身中心接待 （</a:t>
            </a:r>
            <a:r>
              <a:rPr lang="en-US" altLang="zh-CN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人）</a:t>
            </a:r>
            <a:endParaRPr lang="en-US" altLang="zh-CN" sz="16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  <a:defRPr/>
            </a:pPr>
            <a:r>
              <a:rPr lang="en-US" altLang="zh-CN" sz="16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Housekeeping Order Taker </a:t>
            </a:r>
            <a:r>
              <a:rPr lang="zh-CN" altLang="en-US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客房文员（</a:t>
            </a:r>
            <a:r>
              <a:rPr lang="en-US" altLang="zh-CN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人）</a:t>
            </a:r>
            <a:endParaRPr lang="en-US" altLang="zh-CN" sz="16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  <a:defRPr/>
            </a:pPr>
            <a:endParaRPr lang="en-US" altLang="zh-CN" sz="16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itchFamily="34" charset="0"/>
              </a:rPr>
              <a:t>	</a:t>
            </a: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000" b="1" u="sng" dirty="0" smtClean="0">
                <a:solidFill>
                  <a:srgbClr val="000000"/>
                </a:solidFill>
                <a:latin typeface="新宋体" pitchFamily="49" charset="-122"/>
                <a:ea typeface="新宋体" pitchFamily="49" charset="-122"/>
                <a:cs typeface="Arial" pitchFamily="34" charset="0"/>
              </a:rPr>
              <a:t>部门：</a:t>
            </a:r>
            <a:r>
              <a:rPr lang="en-US" altLang="zh-CN" sz="2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0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F&amp;B </a:t>
            </a:r>
            <a:r>
              <a:rPr lang="zh-CN" altLang="en-US" sz="2000" b="1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餐饮部</a:t>
            </a:r>
            <a:endParaRPr lang="zh-CN" altLang="en-US" sz="2000" b="1" u="sng" dirty="0" smtClean="0">
              <a:solidFill>
                <a:srgbClr val="000000"/>
              </a:solidFill>
              <a:latin typeface="新宋体" pitchFamily="49" charset="-122"/>
              <a:ea typeface="新宋体" pitchFamily="49" charset="-122"/>
              <a:cs typeface="Arial" pitchFamily="34" charset="0"/>
            </a:endParaRP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000" dirty="0" smtClean="0">
                <a:solidFill>
                  <a:srgbClr val="000000"/>
                </a:solidFill>
                <a:latin typeface="新宋体" pitchFamily="49" charset="-122"/>
                <a:ea typeface="新宋体" pitchFamily="49" charset="-122"/>
                <a:cs typeface="Arial" pitchFamily="34" charset="0"/>
              </a:rPr>
              <a:t>职位：</a:t>
            </a:r>
            <a:r>
              <a:rPr lang="en-US" altLang="zh-CN" sz="2000" dirty="0">
                <a:solidFill>
                  <a:srgbClr val="000000"/>
                </a:solidFill>
                <a:latin typeface="新宋体" pitchFamily="49" charset="-122"/>
                <a:ea typeface="新宋体" pitchFamily="49" charset="-122"/>
                <a:cs typeface="Arial" pitchFamily="34" charset="0"/>
              </a:rPr>
              <a:t>	</a:t>
            </a:r>
            <a:r>
              <a:rPr lang="en-US" altLang="zh-CN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Waiter </a:t>
            </a:r>
            <a:r>
              <a:rPr lang="zh-CN" altLang="en-US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餐厅服务员 </a:t>
            </a:r>
            <a:r>
              <a:rPr lang="en-US" altLang="zh-CN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( 5</a:t>
            </a:r>
            <a:r>
              <a:rPr lang="zh-CN" altLang="en-US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人）</a:t>
            </a:r>
            <a:endParaRPr lang="en-US" altLang="zh-CN" sz="16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zh-CN" sz="1600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6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16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</a:t>
            </a:r>
            <a:endParaRPr lang="en-US" altLang="zh-CN" sz="2000" dirty="0">
              <a:solidFill>
                <a:srgbClr val="000000"/>
              </a:solidFill>
              <a:latin typeface="新宋体" pitchFamily="49" charset="-122"/>
              <a:ea typeface="新宋体" pitchFamily="49" charset="-122"/>
              <a:cs typeface="Arial" pitchFamily="34" charset="0"/>
            </a:endParaRP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zh-CN" altLang="en-US" sz="2000" dirty="0">
              <a:solidFill>
                <a:srgbClr val="000000"/>
              </a:solidFill>
              <a:latin typeface="新宋体" pitchFamily="49" charset="-122"/>
              <a:ea typeface="新宋体" pitchFamily="49" charset="-122"/>
              <a:cs typeface="Arial" pitchFamily="34" charset="0"/>
            </a:endParaRPr>
          </a:p>
        </p:txBody>
      </p:sp>
      <p:sp>
        <p:nvSpPr>
          <p:cNvPr id="136197" name="Rectangle 4"/>
          <p:cNvSpPr>
            <a:spLocks noChangeArrowheads="1"/>
          </p:cNvSpPr>
          <p:nvPr/>
        </p:nvSpPr>
        <p:spPr bwMode="auto">
          <a:xfrm>
            <a:off x="249237" y="692150"/>
            <a:ext cx="85899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Calibri" pitchFamily="34" charset="0"/>
              <a:buChar char="•"/>
              <a:defRPr sz="32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alibri" pitchFamily="34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Calibri" pitchFamily="34" charset="0"/>
              <a:buChar char="•"/>
              <a:defRPr sz="24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Calibri" pitchFamily="34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»"/>
              <a:defRPr sz="2000">
                <a:solidFill>
                  <a:srgbClr val="595959"/>
                </a:solidFill>
                <a:latin typeface="Calibri" pitchFamily="34" charset="0"/>
                <a:ea typeface="ＭＳ Ｐゴシック" pitchFamily="34" charset="-128"/>
                <a:sym typeface="Arial" pitchFamily="34" charset="0"/>
              </a:defRPr>
            </a:lvl9pPr>
          </a:lstStyle>
          <a:p>
            <a:pPr>
              <a:buNone/>
            </a:pPr>
            <a:r>
              <a:rPr lang="zh-CN" alt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酒</a:t>
            </a:r>
            <a:r>
              <a:rPr lang="zh-CN" altLang="en-US" sz="160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店简介</a:t>
            </a:r>
            <a:r>
              <a:rPr lang="en-US" altLang="zh-CN" sz="160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:</a:t>
            </a:r>
            <a:r>
              <a:rPr lang="zh-CN" alt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上海龙之梦万丽酒店</a:t>
            </a:r>
            <a:r>
              <a:rPr 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,</a:t>
            </a:r>
            <a:r>
              <a:rPr lang="zh-CN" alt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一个奢华、生活化的万豪酒店。值得骄傲是，这是世界上最高的万丽酒店</a:t>
            </a:r>
            <a:r>
              <a:rPr 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, </a:t>
            </a:r>
            <a:r>
              <a:rPr lang="zh-CN" alt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一幢综合商务楼和大型购物中心的建筑</a:t>
            </a:r>
            <a:r>
              <a:rPr 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,</a:t>
            </a:r>
            <a:r>
              <a:rPr lang="zh-CN" alt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向顾客提供了便捷的娱乐消遣的渠道</a:t>
            </a:r>
            <a:r>
              <a:rPr lang="zh-CN" altLang="en-US" sz="160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。酒店</a:t>
            </a:r>
            <a:r>
              <a:rPr lang="zh-CN" alt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位于上海市中心的一个独特的位置，坐落在</a:t>
            </a:r>
            <a:r>
              <a:rPr 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2</a:t>
            </a:r>
            <a:r>
              <a:rPr lang="zh-CN" alt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、</a:t>
            </a:r>
            <a:r>
              <a:rPr 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3</a:t>
            </a:r>
            <a:r>
              <a:rPr lang="zh-CN" alt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和</a:t>
            </a:r>
            <a:r>
              <a:rPr 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4</a:t>
            </a:r>
            <a:r>
              <a:rPr lang="zh-CN" alt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线中山公园地铁站，前往虹桥机场只需</a:t>
            </a:r>
            <a:r>
              <a:rPr 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18</a:t>
            </a:r>
            <a:r>
              <a:rPr lang="zh-CN" alt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分钟</a:t>
            </a:r>
            <a:r>
              <a:rPr lang="zh-CN" altLang="en-US" sz="160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；同</a:t>
            </a:r>
            <a:r>
              <a:rPr lang="zh-CN" alt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线</a:t>
            </a:r>
            <a:r>
              <a:rPr 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50</a:t>
            </a:r>
            <a:r>
              <a:rPr lang="zh-CN" alt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分钟即可到达浦东国际机场，共有</a:t>
            </a:r>
            <a:r>
              <a:rPr 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667</a:t>
            </a:r>
            <a:r>
              <a:rPr lang="zh-CN" altLang="en-US" sz="16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间豪华客房和套房</a:t>
            </a: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sz="1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7650" y="4800600"/>
            <a:ext cx="6534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联系人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电话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 Yvonne Liu/15021335419</a:t>
            </a: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邮箱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 rhi.shabz.recruitment.mgr@renaissancehotels.com</a:t>
            </a:r>
          </a:p>
        </p:txBody>
      </p:sp>
      <p:pic>
        <p:nvPicPr>
          <p:cNvPr id="13" name="Picture 6" descr="Club_Lounge_27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083" y="1981200"/>
            <a:ext cx="1219200" cy="1143000"/>
          </a:xfrm>
          <a:prstGeom prst="round2DiagRect">
            <a:avLst>
              <a:gd name="adj1" fmla="val 16667"/>
              <a:gd name="adj2" fmla="val 0"/>
            </a:avLst>
          </a:prstGeom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Restaurant_Celadon_446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6" r="29097"/>
          <a:stretch>
            <a:fillRect/>
          </a:stretch>
        </p:blipFill>
        <p:spPr bwMode="auto">
          <a:xfrm>
            <a:off x="7606145" y="3175083"/>
            <a:ext cx="1219200" cy="1022760"/>
          </a:xfrm>
          <a:prstGeom prst="round2DiagRect">
            <a:avLst>
              <a:gd name="adj1" fmla="val 16667"/>
              <a:gd name="adj2" fmla="val 0"/>
            </a:avLst>
          </a:prstGeom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Restaurant_Azur_29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47" r="12561"/>
          <a:stretch>
            <a:fillRect/>
          </a:stretch>
        </p:blipFill>
        <p:spPr bwMode="auto">
          <a:xfrm>
            <a:off x="7598785" y="4265536"/>
            <a:ext cx="1226560" cy="1126190"/>
          </a:xfrm>
          <a:prstGeom prst="round2DiagRect">
            <a:avLst>
              <a:gd name="adj1" fmla="val 16667"/>
              <a:gd name="adj2" fmla="val 0"/>
            </a:avLst>
          </a:prstGeom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7725副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9" b="2966"/>
          <a:stretch>
            <a:fillRect/>
          </a:stretch>
        </p:blipFill>
        <p:spPr bwMode="auto">
          <a:xfrm>
            <a:off x="6019800" y="1981200"/>
            <a:ext cx="1524000" cy="341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54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_Marriott International">
  <a:themeElements>
    <a:clrScheme name="">
      <a:dk1>
        <a:srgbClr val="000000"/>
      </a:dk1>
      <a:lt1>
        <a:srgbClr val="FFFFFF"/>
      </a:lt1>
      <a:dk2>
        <a:srgbClr val="9D102D"/>
      </a:dk2>
      <a:lt2>
        <a:srgbClr val="848587"/>
      </a:lt2>
      <a:accent1>
        <a:srgbClr val="E8F4F8"/>
      </a:accent1>
      <a:accent2>
        <a:srgbClr val="FDFBDE"/>
      </a:accent2>
      <a:accent3>
        <a:srgbClr val="FFFFFF"/>
      </a:accent3>
      <a:accent4>
        <a:srgbClr val="000000"/>
      </a:accent4>
      <a:accent5>
        <a:srgbClr val="F2F8FB"/>
      </a:accent5>
      <a:accent6>
        <a:srgbClr val="E5E3C9"/>
      </a:accent6>
      <a:hlink>
        <a:srgbClr val="CF9021"/>
      </a:hlink>
      <a:folHlink>
        <a:srgbClr val="F6C724"/>
      </a:folHlink>
    </a:clrScheme>
    <a:fontScheme name="1_Marriott International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309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4_Marriott International</vt:lpstr>
      <vt:lpstr>PowerPoint Presentation</vt:lpstr>
    </vt:vector>
  </TitlesOfParts>
  <Company>Marriott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Liu, Lily (HR)</dc:creator>
  <cp:lastModifiedBy>Liu, Yvonne</cp:lastModifiedBy>
  <cp:revision>21</cp:revision>
  <dcterms:created xsi:type="dcterms:W3CDTF">2015-11-03T02:20:30Z</dcterms:created>
  <dcterms:modified xsi:type="dcterms:W3CDTF">2017-05-05T11:04:41Z</dcterms:modified>
</cp:coreProperties>
</file>